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6"/>
  </p:notesMasterIdLst>
  <p:sldIdLst>
    <p:sldId id="256" r:id="rId2"/>
    <p:sldId id="257" r:id="rId3"/>
    <p:sldId id="258" r:id="rId4"/>
    <p:sldId id="259" r:id="rId5"/>
  </p:sldIdLst>
  <p:sldSz cx="14630400" cy="8229600"/>
  <p:notesSz cx="8229600" cy="14630400"/>
  <p:embeddedFontLst>
    <p:embeddedFont>
      <p:font typeface="Noto Sans TC" panose="020B0604020202020204" charset="-128"/>
      <p:regular r:id="rId7"/>
    </p:embeddedFont>
    <p:embeddedFont>
      <p:font typeface="Sora Medium" panose="020B0604020202020204" charset="0"/>
      <p:regular r:id="rId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07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3049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7070C"/>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sp>
        <p:nvSpPr>
          <p:cNvPr id="2" name="Text 0"/>
          <p:cNvSpPr/>
          <p:nvPr/>
        </p:nvSpPr>
        <p:spPr>
          <a:xfrm>
            <a:off x="793790" y="1574602"/>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Sistem automatizat de gestionare a locurilor de parcare publice</a:t>
            </a:r>
            <a:endParaRPr lang="en-US" sz="4450" dirty="0"/>
          </a:p>
        </p:txBody>
      </p:sp>
      <p:sp>
        <p:nvSpPr>
          <p:cNvPr id="3" name="Text 1"/>
          <p:cNvSpPr/>
          <p:nvPr/>
        </p:nvSpPr>
        <p:spPr>
          <a:xfrm>
            <a:off x="793790" y="3445788"/>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Pe măsură ce urbanizarea crește, nevoia de date în timp real despre disponibilitatea și utilizarea locurilor de parcare devine tot mai mare. Sistemele existente se confruntă adesea cu provocări în gestionarea ocupării locurilor și verificarea plăților într-un mod eficient.</a:t>
            </a:r>
            <a:endParaRPr lang="en-US" sz="1750" dirty="0"/>
          </a:p>
        </p:txBody>
      </p:sp>
      <p:sp>
        <p:nvSpPr>
          <p:cNvPr id="4" name="Text 2"/>
          <p:cNvSpPr/>
          <p:nvPr/>
        </p:nvSpPr>
        <p:spPr>
          <a:xfrm>
            <a:off x="793790" y="478964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Probleme Cheie:</a:t>
            </a:r>
            <a:endParaRPr lang="en-US" sz="1750" dirty="0"/>
          </a:p>
        </p:txBody>
      </p:sp>
      <p:sp>
        <p:nvSpPr>
          <p:cNvPr id="5" name="Text 3"/>
          <p:cNvSpPr/>
          <p:nvPr/>
        </p:nvSpPr>
        <p:spPr>
          <a:xfrm>
            <a:off x="793790" y="5407700"/>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E0D6DE"/>
                </a:solidFill>
                <a:latin typeface="Noto Sans TC" pitchFamily="34" charset="0"/>
                <a:ea typeface="Noto Sans TC" pitchFamily="34" charset="-122"/>
                <a:cs typeface="Noto Sans TC" pitchFamily="34" charset="-120"/>
              </a:rPr>
              <a:t>Disponibilitate în Timp Real</a:t>
            </a:r>
            <a:r>
              <a:rPr lang="en-US" sz="1750" dirty="0">
                <a:solidFill>
                  <a:srgbClr val="E0D6DE"/>
                </a:solidFill>
                <a:latin typeface="Noto Sans TC" pitchFamily="34" charset="0"/>
                <a:ea typeface="Noto Sans TC" pitchFamily="34" charset="-122"/>
                <a:cs typeface="Noto Sans TC" pitchFamily="34" charset="-120"/>
              </a:rPr>
              <a:t>: Dificultăți în urmărirea locurilor de parcare disponibile în orice moment.</a:t>
            </a:r>
            <a:endParaRPr lang="en-US" sz="1750" dirty="0"/>
          </a:p>
        </p:txBody>
      </p:sp>
      <p:sp>
        <p:nvSpPr>
          <p:cNvPr id="6" name="Text 4"/>
          <p:cNvSpPr/>
          <p:nvPr/>
        </p:nvSpPr>
        <p:spPr>
          <a:xfrm>
            <a:off x="793790" y="584989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E0D6DE"/>
                </a:solidFill>
                <a:latin typeface="Noto Sans TC" pitchFamily="34" charset="0"/>
                <a:ea typeface="Noto Sans TC" pitchFamily="34" charset="-122"/>
                <a:cs typeface="Noto Sans TC" pitchFamily="34" charset="-120"/>
              </a:rPr>
              <a:t>Statistici de Ocupare</a:t>
            </a:r>
            <a:r>
              <a:rPr lang="en-US" sz="1750" dirty="0">
                <a:solidFill>
                  <a:srgbClr val="E0D6DE"/>
                </a:solidFill>
                <a:latin typeface="Noto Sans TC" pitchFamily="34" charset="0"/>
                <a:ea typeface="Noto Sans TC" pitchFamily="34" charset="-122"/>
                <a:cs typeface="Noto Sans TC" pitchFamily="34" charset="-120"/>
              </a:rPr>
              <a:t>: Lipsa datelor utile privind utilizarea locurilor de parcare.</a:t>
            </a:r>
            <a:endParaRPr lang="en-US" sz="1750" dirty="0"/>
          </a:p>
        </p:txBody>
      </p:sp>
      <p:sp>
        <p:nvSpPr>
          <p:cNvPr id="7" name="Text 5"/>
          <p:cNvSpPr/>
          <p:nvPr/>
        </p:nvSpPr>
        <p:spPr>
          <a:xfrm>
            <a:off x="793790" y="629209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E0D6DE"/>
                </a:solidFill>
                <a:latin typeface="Noto Sans TC" pitchFamily="34" charset="0"/>
                <a:ea typeface="Noto Sans TC" pitchFamily="34" charset="-122"/>
                <a:cs typeface="Noto Sans TC" pitchFamily="34" charset="-120"/>
              </a:rPr>
              <a:t>Verificarea Plăților și Sancțiuni</a:t>
            </a:r>
            <a:r>
              <a:rPr lang="en-US" sz="1750" dirty="0">
                <a:solidFill>
                  <a:srgbClr val="E0D6DE"/>
                </a:solidFill>
                <a:latin typeface="Noto Sans TC" pitchFamily="34" charset="0"/>
                <a:ea typeface="Noto Sans TC" pitchFamily="34" charset="-122"/>
                <a:cs typeface="Noto Sans TC" pitchFamily="34" charset="-120"/>
              </a:rPr>
              <a:t>: Aplicarea inconsistentă a verificărilor plăților și a amenzilor.</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sp>
        <p:nvSpPr>
          <p:cNvPr id="2" name="Text 0"/>
          <p:cNvSpPr/>
          <p:nvPr/>
        </p:nvSpPr>
        <p:spPr>
          <a:xfrm>
            <a:off x="695325" y="546259"/>
            <a:ext cx="5714048" cy="620911"/>
          </a:xfrm>
          <a:prstGeom prst="rect">
            <a:avLst/>
          </a:prstGeom>
          <a:noFill/>
          <a:ln/>
        </p:spPr>
        <p:txBody>
          <a:bodyPr wrap="none" lIns="0" tIns="0" rIns="0" bIns="0" rtlCol="0" anchor="t"/>
          <a:lstStyle/>
          <a:p>
            <a:pPr marL="0" indent="0" algn="l">
              <a:lnSpc>
                <a:spcPts val="4850"/>
              </a:lnSpc>
              <a:buNone/>
            </a:pPr>
            <a:r>
              <a:rPr lang="en-US" sz="3900" dirty="0">
                <a:solidFill>
                  <a:srgbClr val="97B8FF"/>
                </a:solidFill>
                <a:latin typeface="Sora Medium" pitchFamily="34" charset="0"/>
                <a:ea typeface="Sora Medium" pitchFamily="34" charset="-122"/>
                <a:cs typeface="Sora Medium" pitchFamily="34" charset="-120"/>
              </a:rPr>
              <a:t>Arhitectura Sistemului</a:t>
            </a:r>
            <a:endParaRPr lang="en-US" sz="3900" dirty="0"/>
          </a:p>
        </p:txBody>
      </p:sp>
      <p:pic>
        <p:nvPicPr>
          <p:cNvPr id="3" name="Image 0" descr="preencoded.png"/>
          <p:cNvPicPr>
            <a:picLocks noChangeAspect="1"/>
          </p:cNvPicPr>
          <p:nvPr/>
        </p:nvPicPr>
        <p:blipFill>
          <a:blip r:embed="rId3"/>
          <a:stretch>
            <a:fillRect/>
          </a:stretch>
        </p:blipFill>
        <p:spPr>
          <a:xfrm>
            <a:off x="695325" y="1599248"/>
            <a:ext cx="496610" cy="496610"/>
          </a:xfrm>
          <a:prstGeom prst="rect">
            <a:avLst/>
          </a:prstGeom>
        </p:spPr>
      </p:pic>
      <p:sp>
        <p:nvSpPr>
          <p:cNvPr id="4" name="Text 1"/>
          <p:cNvSpPr/>
          <p:nvPr/>
        </p:nvSpPr>
        <p:spPr>
          <a:xfrm>
            <a:off x="1390531" y="1564481"/>
            <a:ext cx="2922865" cy="310396"/>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Senzori/Dispozitive IoT</a:t>
            </a:r>
            <a:endParaRPr lang="en-US" sz="1950" dirty="0"/>
          </a:p>
        </p:txBody>
      </p:sp>
      <p:sp>
        <p:nvSpPr>
          <p:cNvPr id="5" name="Text 2"/>
          <p:cNvSpPr/>
          <p:nvPr/>
        </p:nvSpPr>
        <p:spPr>
          <a:xfrm>
            <a:off x="1390531" y="1994059"/>
            <a:ext cx="12544544" cy="31789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Detectează disponibilitatea și ocuparea locurilor de parcare.</a:t>
            </a:r>
            <a:endParaRPr lang="en-US" sz="1550" dirty="0"/>
          </a:p>
        </p:txBody>
      </p:sp>
      <p:pic>
        <p:nvPicPr>
          <p:cNvPr id="6" name="Image 1" descr="preencoded.png"/>
          <p:cNvPicPr>
            <a:picLocks noChangeAspect="1"/>
          </p:cNvPicPr>
          <p:nvPr/>
        </p:nvPicPr>
        <p:blipFill>
          <a:blip r:embed="rId4"/>
          <a:stretch>
            <a:fillRect/>
          </a:stretch>
        </p:blipFill>
        <p:spPr>
          <a:xfrm>
            <a:off x="695325" y="2942749"/>
            <a:ext cx="496610" cy="496610"/>
          </a:xfrm>
          <a:prstGeom prst="rect">
            <a:avLst/>
          </a:prstGeom>
        </p:spPr>
      </p:pic>
      <p:sp>
        <p:nvSpPr>
          <p:cNvPr id="7" name="Text 3"/>
          <p:cNvSpPr/>
          <p:nvPr/>
        </p:nvSpPr>
        <p:spPr>
          <a:xfrm>
            <a:off x="1390531" y="2907983"/>
            <a:ext cx="2483406" cy="310396"/>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Platformă Cloud</a:t>
            </a:r>
            <a:endParaRPr lang="en-US" sz="1950" dirty="0"/>
          </a:p>
        </p:txBody>
      </p:sp>
      <p:sp>
        <p:nvSpPr>
          <p:cNvPr id="8" name="Text 4"/>
          <p:cNvSpPr/>
          <p:nvPr/>
        </p:nvSpPr>
        <p:spPr>
          <a:xfrm>
            <a:off x="1390531" y="3337560"/>
            <a:ext cx="12544544" cy="31789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Agregă datele în timp real pentru gestionare centralizată.</a:t>
            </a:r>
            <a:endParaRPr lang="en-US" sz="1550" dirty="0"/>
          </a:p>
        </p:txBody>
      </p:sp>
      <p:pic>
        <p:nvPicPr>
          <p:cNvPr id="9" name="Image 2" descr="preencoded.png"/>
          <p:cNvPicPr>
            <a:picLocks noChangeAspect="1"/>
          </p:cNvPicPr>
          <p:nvPr/>
        </p:nvPicPr>
        <p:blipFill>
          <a:blip r:embed="rId5"/>
          <a:stretch>
            <a:fillRect/>
          </a:stretch>
        </p:blipFill>
        <p:spPr>
          <a:xfrm>
            <a:off x="695325" y="4286250"/>
            <a:ext cx="496610" cy="496610"/>
          </a:xfrm>
          <a:prstGeom prst="rect">
            <a:avLst/>
          </a:prstGeom>
        </p:spPr>
      </p:pic>
      <p:sp>
        <p:nvSpPr>
          <p:cNvPr id="10" name="Text 5"/>
          <p:cNvSpPr/>
          <p:nvPr/>
        </p:nvSpPr>
        <p:spPr>
          <a:xfrm>
            <a:off x="1390531" y="4251484"/>
            <a:ext cx="3398758" cy="310396"/>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Aplicație Mobilă/Platformă</a:t>
            </a:r>
            <a:endParaRPr lang="en-US" sz="1950" dirty="0"/>
          </a:p>
        </p:txBody>
      </p:sp>
      <p:sp>
        <p:nvSpPr>
          <p:cNvPr id="11" name="Text 6"/>
          <p:cNvSpPr/>
          <p:nvPr/>
        </p:nvSpPr>
        <p:spPr>
          <a:xfrm>
            <a:off x="1390531" y="4681061"/>
            <a:ext cx="12544544" cy="31789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Oferă utilizatorilor informații despre locurile de parcare disponibile, opțiuni de plată și notificări.</a:t>
            </a:r>
            <a:endParaRPr lang="en-US" sz="1550" dirty="0"/>
          </a:p>
        </p:txBody>
      </p:sp>
      <p:pic>
        <p:nvPicPr>
          <p:cNvPr id="12" name="Image 3" descr="preencoded.png"/>
          <p:cNvPicPr>
            <a:picLocks noChangeAspect="1"/>
          </p:cNvPicPr>
          <p:nvPr/>
        </p:nvPicPr>
        <p:blipFill>
          <a:blip r:embed="rId6"/>
          <a:stretch>
            <a:fillRect/>
          </a:stretch>
        </p:blipFill>
        <p:spPr>
          <a:xfrm>
            <a:off x="695325" y="5629751"/>
            <a:ext cx="496610" cy="496610"/>
          </a:xfrm>
          <a:prstGeom prst="rect">
            <a:avLst/>
          </a:prstGeom>
        </p:spPr>
      </p:pic>
      <p:sp>
        <p:nvSpPr>
          <p:cNvPr id="13" name="Text 7"/>
          <p:cNvSpPr/>
          <p:nvPr/>
        </p:nvSpPr>
        <p:spPr>
          <a:xfrm>
            <a:off x="1390531" y="5594985"/>
            <a:ext cx="3613785" cy="310396"/>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Gateway de Plăți &amp; Verificare</a:t>
            </a:r>
            <a:endParaRPr lang="en-US" sz="1950" dirty="0"/>
          </a:p>
        </p:txBody>
      </p:sp>
      <p:sp>
        <p:nvSpPr>
          <p:cNvPr id="14" name="Text 8"/>
          <p:cNvSpPr/>
          <p:nvPr/>
        </p:nvSpPr>
        <p:spPr>
          <a:xfrm>
            <a:off x="1390531" y="6024563"/>
            <a:ext cx="12544544" cy="31789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Validarea automată a plăților prin RFID, recunoașterea plăcuțelor de înmatriculare sau sisteme bazate pe aplicație.</a:t>
            </a:r>
            <a:endParaRPr lang="en-US" sz="1550" dirty="0"/>
          </a:p>
        </p:txBody>
      </p:sp>
      <p:pic>
        <p:nvPicPr>
          <p:cNvPr id="15" name="Image 4" descr="preencoded.png"/>
          <p:cNvPicPr>
            <a:picLocks noChangeAspect="1"/>
          </p:cNvPicPr>
          <p:nvPr/>
        </p:nvPicPr>
        <p:blipFill>
          <a:blip r:embed="rId7"/>
          <a:stretch>
            <a:fillRect/>
          </a:stretch>
        </p:blipFill>
        <p:spPr>
          <a:xfrm>
            <a:off x="695325" y="6973253"/>
            <a:ext cx="496610" cy="496610"/>
          </a:xfrm>
          <a:prstGeom prst="rect">
            <a:avLst/>
          </a:prstGeom>
        </p:spPr>
      </p:pic>
      <p:sp>
        <p:nvSpPr>
          <p:cNvPr id="16" name="Text 9"/>
          <p:cNvSpPr/>
          <p:nvPr/>
        </p:nvSpPr>
        <p:spPr>
          <a:xfrm>
            <a:off x="1390531" y="6938486"/>
            <a:ext cx="2813447" cy="310396"/>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Aplicarea Sancțiunilor</a:t>
            </a:r>
            <a:endParaRPr lang="en-US" sz="1950" dirty="0"/>
          </a:p>
        </p:txBody>
      </p:sp>
      <p:sp>
        <p:nvSpPr>
          <p:cNvPr id="17" name="Text 10"/>
          <p:cNvSpPr/>
          <p:nvPr/>
        </p:nvSpPr>
        <p:spPr>
          <a:xfrm>
            <a:off x="1390531" y="7368064"/>
            <a:ext cx="12544544" cy="31789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Impunerea automată a amenzilor pentru încălcări, utilizând verificarea pe bază de camere sau alerte din aplicație.</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9577" y="805577"/>
            <a:ext cx="7452241" cy="583168"/>
          </a:xfrm>
          <a:prstGeom prst="rect">
            <a:avLst/>
          </a:prstGeom>
          <a:noFill/>
          <a:ln/>
        </p:spPr>
        <p:txBody>
          <a:bodyPr wrap="none" lIns="0" tIns="0" rIns="0" bIns="0" rtlCol="0" anchor="t"/>
          <a:lstStyle/>
          <a:p>
            <a:pPr marL="0" indent="0" algn="l">
              <a:lnSpc>
                <a:spcPts val="4550"/>
              </a:lnSpc>
              <a:buNone/>
            </a:pPr>
            <a:r>
              <a:rPr lang="en-US" sz="3650" dirty="0">
                <a:solidFill>
                  <a:srgbClr val="97B8FF"/>
                </a:solidFill>
                <a:latin typeface="Sora Medium" pitchFamily="34" charset="0"/>
                <a:ea typeface="Sora Medium" pitchFamily="34" charset="-122"/>
                <a:cs typeface="Sora Medium" pitchFamily="34" charset="-120"/>
              </a:rPr>
              <a:t>Caracteristici Cheie și Beneficii</a:t>
            </a:r>
            <a:endParaRPr lang="en-US" sz="3650" dirty="0"/>
          </a:p>
        </p:txBody>
      </p:sp>
      <p:sp>
        <p:nvSpPr>
          <p:cNvPr id="4" name="Shape 1"/>
          <p:cNvSpPr/>
          <p:nvPr/>
        </p:nvSpPr>
        <p:spPr>
          <a:xfrm>
            <a:off x="6139577" y="1668661"/>
            <a:ext cx="7837646" cy="1075015"/>
          </a:xfrm>
          <a:prstGeom prst="roundRect">
            <a:avLst>
              <a:gd name="adj" fmla="val 2604"/>
            </a:avLst>
          </a:prstGeom>
          <a:solidFill>
            <a:srgbClr val="26262B"/>
          </a:solidFill>
          <a:ln/>
        </p:spPr>
      </p:sp>
      <p:sp>
        <p:nvSpPr>
          <p:cNvPr id="5" name="Text 2"/>
          <p:cNvSpPr/>
          <p:nvPr/>
        </p:nvSpPr>
        <p:spPr>
          <a:xfrm>
            <a:off x="6326148" y="1855232"/>
            <a:ext cx="5886926" cy="291465"/>
          </a:xfrm>
          <a:prstGeom prst="rect">
            <a:avLst/>
          </a:prstGeom>
          <a:noFill/>
          <a:ln/>
        </p:spPr>
        <p:txBody>
          <a:bodyPr wrap="none" lIns="0" tIns="0" rIns="0" bIns="0" rtlCol="0" anchor="t"/>
          <a:lstStyle/>
          <a:p>
            <a:pPr marL="0" indent="0" algn="l">
              <a:lnSpc>
                <a:spcPts val="2250"/>
              </a:lnSpc>
              <a:buNone/>
            </a:pPr>
            <a:r>
              <a:rPr lang="en-US" sz="1800" dirty="0">
                <a:solidFill>
                  <a:srgbClr val="E0D6DE"/>
                </a:solidFill>
                <a:latin typeface="Sora Medium" pitchFamily="34" charset="0"/>
                <a:ea typeface="Sora Medium" pitchFamily="34" charset="-122"/>
                <a:cs typeface="Sora Medium" pitchFamily="34" charset="-120"/>
              </a:rPr>
              <a:t>Disponibilitate în Timp Real a Locurilor de Parcare</a:t>
            </a:r>
            <a:endParaRPr lang="en-US" sz="1800" dirty="0"/>
          </a:p>
        </p:txBody>
      </p:sp>
      <p:sp>
        <p:nvSpPr>
          <p:cNvPr id="6" name="Text 3"/>
          <p:cNvSpPr/>
          <p:nvPr/>
        </p:nvSpPr>
        <p:spPr>
          <a:xfrm>
            <a:off x="6326148" y="2258616"/>
            <a:ext cx="7464504" cy="298490"/>
          </a:xfrm>
          <a:prstGeom prst="rect">
            <a:avLst/>
          </a:prstGeom>
          <a:noFill/>
          <a:ln/>
        </p:spPr>
        <p:txBody>
          <a:bodyPr wrap="non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Reducerea timpului de căutare și a congestionării traficului.</a:t>
            </a:r>
            <a:endParaRPr lang="en-US" sz="1450" dirty="0"/>
          </a:p>
        </p:txBody>
      </p:sp>
      <p:sp>
        <p:nvSpPr>
          <p:cNvPr id="7" name="Shape 4"/>
          <p:cNvSpPr/>
          <p:nvPr/>
        </p:nvSpPr>
        <p:spPr>
          <a:xfrm>
            <a:off x="6139577" y="2930247"/>
            <a:ext cx="7837646" cy="1373505"/>
          </a:xfrm>
          <a:prstGeom prst="roundRect">
            <a:avLst>
              <a:gd name="adj" fmla="val 2038"/>
            </a:avLst>
          </a:prstGeom>
          <a:solidFill>
            <a:srgbClr val="26262B"/>
          </a:solidFill>
          <a:ln/>
        </p:spPr>
      </p:sp>
      <p:sp>
        <p:nvSpPr>
          <p:cNvPr id="8" name="Text 5"/>
          <p:cNvSpPr/>
          <p:nvPr/>
        </p:nvSpPr>
        <p:spPr>
          <a:xfrm>
            <a:off x="6326148" y="3116818"/>
            <a:ext cx="3815477" cy="291465"/>
          </a:xfrm>
          <a:prstGeom prst="rect">
            <a:avLst/>
          </a:prstGeom>
          <a:noFill/>
          <a:ln/>
        </p:spPr>
        <p:txBody>
          <a:bodyPr wrap="none" lIns="0" tIns="0" rIns="0" bIns="0" rtlCol="0" anchor="t"/>
          <a:lstStyle/>
          <a:p>
            <a:pPr marL="0" indent="0" algn="l">
              <a:lnSpc>
                <a:spcPts val="2250"/>
              </a:lnSpc>
              <a:buNone/>
            </a:pPr>
            <a:r>
              <a:rPr lang="en-US" sz="1800" dirty="0">
                <a:solidFill>
                  <a:srgbClr val="E0D6DE"/>
                </a:solidFill>
                <a:latin typeface="Sora Medium" pitchFamily="34" charset="0"/>
                <a:ea typeface="Sora Medium" pitchFamily="34" charset="-122"/>
                <a:cs typeface="Sora Medium" pitchFamily="34" charset="-120"/>
              </a:rPr>
              <a:t>Statistici de Ocupare și Utilizare</a:t>
            </a:r>
            <a:endParaRPr lang="en-US" sz="1800" dirty="0"/>
          </a:p>
        </p:txBody>
      </p:sp>
      <p:sp>
        <p:nvSpPr>
          <p:cNvPr id="9" name="Text 6"/>
          <p:cNvSpPr/>
          <p:nvPr/>
        </p:nvSpPr>
        <p:spPr>
          <a:xfrm>
            <a:off x="6326148" y="3520202"/>
            <a:ext cx="7464504" cy="596979"/>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Analizează modelele de utilizare a locurilor de parcare pentru a optimiza alocarea și stabilirea prețurilor.</a:t>
            </a:r>
            <a:endParaRPr lang="en-US" sz="1450" dirty="0"/>
          </a:p>
        </p:txBody>
      </p:sp>
      <p:sp>
        <p:nvSpPr>
          <p:cNvPr id="10" name="Shape 7"/>
          <p:cNvSpPr/>
          <p:nvPr/>
        </p:nvSpPr>
        <p:spPr>
          <a:xfrm>
            <a:off x="6139577" y="4490323"/>
            <a:ext cx="7837646" cy="1373505"/>
          </a:xfrm>
          <a:prstGeom prst="roundRect">
            <a:avLst>
              <a:gd name="adj" fmla="val 2038"/>
            </a:avLst>
          </a:prstGeom>
          <a:solidFill>
            <a:srgbClr val="26262B"/>
          </a:solidFill>
          <a:ln/>
        </p:spPr>
      </p:sp>
      <p:sp>
        <p:nvSpPr>
          <p:cNvPr id="11" name="Text 8"/>
          <p:cNvSpPr/>
          <p:nvPr/>
        </p:nvSpPr>
        <p:spPr>
          <a:xfrm>
            <a:off x="6326148" y="4676894"/>
            <a:ext cx="3475196" cy="291465"/>
          </a:xfrm>
          <a:prstGeom prst="rect">
            <a:avLst/>
          </a:prstGeom>
          <a:noFill/>
          <a:ln/>
        </p:spPr>
        <p:txBody>
          <a:bodyPr wrap="none" lIns="0" tIns="0" rIns="0" bIns="0" rtlCol="0" anchor="t"/>
          <a:lstStyle/>
          <a:p>
            <a:pPr marL="0" indent="0" algn="l">
              <a:lnSpc>
                <a:spcPts val="2250"/>
              </a:lnSpc>
              <a:buNone/>
            </a:pPr>
            <a:r>
              <a:rPr lang="en-US" sz="1800" dirty="0">
                <a:solidFill>
                  <a:srgbClr val="E0D6DE"/>
                </a:solidFill>
                <a:latin typeface="Sora Medium" pitchFamily="34" charset="0"/>
                <a:ea typeface="Sora Medium" pitchFamily="34" charset="-122"/>
                <a:cs typeface="Sora Medium" pitchFamily="34" charset="-120"/>
              </a:rPr>
              <a:t>Verificare Automată a Plăților</a:t>
            </a:r>
            <a:endParaRPr lang="en-US" sz="1800" dirty="0"/>
          </a:p>
        </p:txBody>
      </p:sp>
      <p:sp>
        <p:nvSpPr>
          <p:cNvPr id="12" name="Text 9"/>
          <p:cNvSpPr/>
          <p:nvPr/>
        </p:nvSpPr>
        <p:spPr>
          <a:xfrm>
            <a:off x="6326148" y="5080278"/>
            <a:ext cx="7464504" cy="596979"/>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Reducerea erorilor umane și a intervenției manuale, asigurând o experiență fluidă pentru utilizatori.</a:t>
            </a:r>
            <a:endParaRPr lang="en-US" sz="1450" dirty="0"/>
          </a:p>
        </p:txBody>
      </p:sp>
      <p:sp>
        <p:nvSpPr>
          <p:cNvPr id="13" name="Shape 10"/>
          <p:cNvSpPr/>
          <p:nvPr/>
        </p:nvSpPr>
        <p:spPr>
          <a:xfrm>
            <a:off x="6139577" y="6050399"/>
            <a:ext cx="7837646" cy="1373505"/>
          </a:xfrm>
          <a:prstGeom prst="roundRect">
            <a:avLst>
              <a:gd name="adj" fmla="val 2038"/>
            </a:avLst>
          </a:prstGeom>
          <a:solidFill>
            <a:srgbClr val="26262B"/>
          </a:solidFill>
          <a:ln/>
        </p:spPr>
      </p:sp>
      <p:sp>
        <p:nvSpPr>
          <p:cNvPr id="14" name="Text 11"/>
          <p:cNvSpPr/>
          <p:nvPr/>
        </p:nvSpPr>
        <p:spPr>
          <a:xfrm>
            <a:off x="6326148" y="6236970"/>
            <a:ext cx="2541746" cy="291465"/>
          </a:xfrm>
          <a:prstGeom prst="rect">
            <a:avLst/>
          </a:prstGeom>
          <a:noFill/>
          <a:ln/>
        </p:spPr>
        <p:txBody>
          <a:bodyPr wrap="none" lIns="0" tIns="0" rIns="0" bIns="0" rtlCol="0" anchor="t"/>
          <a:lstStyle/>
          <a:p>
            <a:pPr marL="0" indent="0" algn="l">
              <a:lnSpc>
                <a:spcPts val="2250"/>
              </a:lnSpc>
              <a:buNone/>
            </a:pPr>
            <a:r>
              <a:rPr lang="en-US" sz="1800" dirty="0">
                <a:solidFill>
                  <a:srgbClr val="E0D6DE"/>
                </a:solidFill>
                <a:latin typeface="Sora Medium" pitchFamily="34" charset="0"/>
                <a:ea typeface="Sora Medium" pitchFamily="34" charset="-122"/>
                <a:cs typeface="Sora Medium" pitchFamily="34" charset="-120"/>
              </a:rPr>
              <a:t>Sancționare Eficientă</a:t>
            </a:r>
            <a:endParaRPr lang="en-US" sz="1800" dirty="0"/>
          </a:p>
        </p:txBody>
      </p:sp>
      <p:sp>
        <p:nvSpPr>
          <p:cNvPr id="15" name="Text 12"/>
          <p:cNvSpPr/>
          <p:nvPr/>
        </p:nvSpPr>
        <p:spPr>
          <a:xfrm>
            <a:off x="6326148" y="6640354"/>
            <a:ext cx="7464504" cy="596979"/>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Asigură respectarea regulilor prin aplicarea automată a amenzilor pentru parcare neautorizată.</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sp>
        <p:nvSpPr>
          <p:cNvPr id="2" name="Text 0"/>
          <p:cNvSpPr/>
          <p:nvPr/>
        </p:nvSpPr>
        <p:spPr>
          <a:xfrm>
            <a:off x="793790" y="2160151"/>
            <a:ext cx="8711684"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Impact și Viziune pentru Viitor</a:t>
            </a:r>
            <a:endParaRPr lang="en-US" sz="4450" dirty="0"/>
          </a:p>
        </p:txBody>
      </p:sp>
      <p:sp>
        <p:nvSpPr>
          <p:cNvPr id="3" name="Text 1"/>
          <p:cNvSpPr/>
          <p:nvPr/>
        </p:nvSpPr>
        <p:spPr>
          <a:xfrm>
            <a:off x="793790" y="3435906"/>
            <a:ext cx="3226237"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Beneficii pentru Orașe</a:t>
            </a:r>
            <a:endParaRPr lang="en-US" sz="2200" dirty="0"/>
          </a:p>
        </p:txBody>
      </p:sp>
      <p:sp>
        <p:nvSpPr>
          <p:cNvPr id="4" name="Text 2"/>
          <p:cNvSpPr/>
          <p:nvPr/>
        </p:nvSpPr>
        <p:spPr>
          <a:xfrm>
            <a:off x="793790" y="40170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Reducerea congestiei traficului.</a:t>
            </a:r>
            <a:endParaRPr lang="en-US" sz="1750" dirty="0"/>
          </a:p>
        </p:txBody>
      </p:sp>
      <p:sp>
        <p:nvSpPr>
          <p:cNvPr id="5" name="Text 3"/>
          <p:cNvSpPr/>
          <p:nvPr/>
        </p:nvSpPr>
        <p:spPr>
          <a:xfrm>
            <a:off x="793790" y="445924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Creșterea veniturilor prin utilizarea eficientă a locurilor de parcare.</a:t>
            </a:r>
            <a:endParaRPr lang="en-US" sz="1750" dirty="0"/>
          </a:p>
        </p:txBody>
      </p:sp>
      <p:sp>
        <p:nvSpPr>
          <p:cNvPr id="6" name="Text 4"/>
          <p:cNvSpPr/>
          <p:nvPr/>
        </p:nvSpPr>
        <p:spPr>
          <a:xfrm>
            <a:off x="793790" y="526434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Îmbunătățirea mobilității urbane și satisfacția utilizatorilor.</a:t>
            </a:r>
            <a:endParaRPr lang="en-US" sz="1750" dirty="0"/>
          </a:p>
        </p:txBody>
      </p:sp>
      <p:sp>
        <p:nvSpPr>
          <p:cNvPr id="7" name="Text 5"/>
          <p:cNvSpPr/>
          <p:nvPr/>
        </p:nvSpPr>
        <p:spPr>
          <a:xfrm>
            <a:off x="7599521" y="3435906"/>
            <a:ext cx="2866311"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Expansiune Viitoare</a:t>
            </a:r>
            <a:endParaRPr lang="en-US" sz="2200" dirty="0"/>
          </a:p>
        </p:txBody>
      </p:sp>
      <p:sp>
        <p:nvSpPr>
          <p:cNvPr id="8" name="Text 6"/>
          <p:cNvSpPr/>
          <p:nvPr/>
        </p:nvSpPr>
        <p:spPr>
          <a:xfrm>
            <a:off x="7599521" y="4017050"/>
            <a:ext cx="6244709"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Integrarea cu alte inițiative ale orașelor inteligente (ex. managementul traficului, stații de încărcare pentru vehicule electrice).</a:t>
            </a:r>
            <a:endParaRPr lang="en-US" sz="1750" dirty="0"/>
          </a:p>
        </p:txBody>
      </p:sp>
      <p:sp>
        <p:nvSpPr>
          <p:cNvPr id="9" name="Text 7"/>
          <p:cNvSpPr/>
          <p:nvPr/>
        </p:nvSpPr>
        <p:spPr>
          <a:xfrm>
            <a:off x="7599521" y="518505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E0D6DE"/>
                </a:solidFill>
                <a:latin typeface="Noto Sans TC" pitchFamily="34" charset="0"/>
                <a:ea typeface="Noto Sans TC" pitchFamily="34" charset="-122"/>
                <a:cs typeface="Noto Sans TC" pitchFamily="34" charset="-120"/>
              </a:rPr>
              <a:t>Scalabilitate</a:t>
            </a:r>
            <a:r>
              <a:rPr lang="en-US" sz="1750" dirty="0">
                <a:solidFill>
                  <a:srgbClr val="E0D6DE"/>
                </a:solidFill>
                <a:latin typeface="Noto Sans TC" pitchFamily="34" charset="0"/>
                <a:ea typeface="Noto Sans TC" pitchFamily="34" charset="-122"/>
                <a:cs typeface="Noto Sans TC" pitchFamily="34" charset="-120"/>
              </a:rPr>
              <a:t>: Ușor de adaptat la diferite medii de parcare (ex. parcare stradală, parcări comerciale).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332</Words>
  <Application>Microsoft Office PowerPoint</Application>
  <PresentationFormat>Custom</PresentationFormat>
  <Paragraphs>38</Paragraphs>
  <Slides>4</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Sora Medium</vt:lpstr>
      <vt:lpstr>Noto Sans TC</vt:lpstr>
      <vt:lpstr>Office Theme</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Stefan Lucuta</cp:lastModifiedBy>
  <cp:revision>2</cp:revision>
  <dcterms:created xsi:type="dcterms:W3CDTF">2025-04-10T20:34:15Z</dcterms:created>
  <dcterms:modified xsi:type="dcterms:W3CDTF">2025-04-10T20:36:21Z</dcterms:modified>
</cp:coreProperties>
</file>